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8%D1%81%D1%82%D0%BE%D1%80%D0%B8%D1%8F" TargetMode="External"/><Relationship Id="rId3" Type="http://schemas.openxmlformats.org/officeDocument/2006/relationships/hyperlink" Target="https://ru.wikipedia.org/wiki/%D0%9E%D0%BD%D0%BE%D0%BC%D0%B0%D1%81%D1%82%D0%B8%D0%BA%D0%B0" TargetMode="External"/><Relationship Id="rId7" Type="http://schemas.openxmlformats.org/officeDocument/2006/relationships/hyperlink" Target="https://ru.wikipedia.org/wiki/%D0%90%D1%80%D1%85%D0%B8%D1%82%D0%B5%D0%BA%D1%82%D1%83%D1%80%D0%B0" TargetMode="External"/><Relationship Id="rId2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3%D0%B5%D0%BE%D0%B3%D1%80%D0%B0%D1%84%D0%B8%D1%8F" TargetMode="External"/><Relationship Id="rId5" Type="http://schemas.openxmlformats.org/officeDocument/2006/relationships/hyperlink" Target="https://ru.wikipedia.org/wiki/%D0%9B%D0%B8%D0%BD%D0%B3%D0%B2%D0%B8%D1%81%D1%82%D0%B8%D0%BA%D0%B0" TargetMode="External"/><Relationship Id="rId4" Type="http://schemas.openxmlformats.org/officeDocument/2006/relationships/hyperlink" Target="https://ru.wikipedia.org/wiki/%D0%A2%D0%BE%D0%BF%D0%BE%D0%BD%D0%B8%D0%B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Linux Libertine"/>
              </a:rPr>
              <a:t>Население Оренбургской области</a:t>
            </a:r>
            <a:r>
              <a:rPr lang="ru-RU" dirty="0">
                <a:solidFill>
                  <a:srgbClr val="000000"/>
                </a:solidFill>
                <a:latin typeface="Linux Libertine"/>
              </a:rPr>
              <a:t/>
            </a:r>
            <a:br>
              <a:rPr lang="ru-RU" dirty="0">
                <a:solidFill>
                  <a:srgbClr val="000000"/>
                </a:solidFill>
                <a:latin typeface="Linux Libertine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07" y="1484784"/>
            <a:ext cx="8206611" cy="484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91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5456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Численность населения области по данным Росстата составляет 1 990 </a:t>
            </a:r>
            <a:r>
              <a:rPr lang="ru-RU" dirty="0" smtClean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343</a:t>
            </a:r>
            <a:r>
              <a:rPr lang="ru-RU" dirty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 чел. (2017). </a:t>
            </a:r>
            <a:r>
              <a:rPr lang="ru-RU" dirty="0" smtClean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/>
            </a:r>
            <a:br>
              <a:rPr lang="ru-RU" dirty="0" smtClean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 smtClean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Плотность </a:t>
            </a:r>
            <a:r>
              <a:rPr lang="ru-RU" dirty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населения — 16,09 чел./км</a:t>
            </a:r>
            <a:r>
              <a:rPr lang="ru-RU" sz="3600" baseline="30000" dirty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2</a:t>
            </a:r>
            <a:r>
              <a:rPr lang="ru-RU" dirty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 (2017</a:t>
            </a:r>
            <a:r>
              <a:rPr lang="ru-RU" dirty="0" smtClean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).</a:t>
            </a:r>
            <a:br>
              <a:rPr lang="ru-RU" dirty="0" smtClean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 smtClean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dirty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Городское население — </a:t>
            </a:r>
            <a:r>
              <a:rPr lang="ru-RU" dirty="0" smtClean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60,02</a:t>
            </a:r>
            <a:r>
              <a:rPr lang="ru-RU" dirty="0">
                <a:solidFill>
                  <a:srgbClr val="252525"/>
                </a:solidFill>
                <a:latin typeface="Arial"/>
                <a:ea typeface="Times New Roman"/>
                <a:cs typeface="Times New Roman"/>
              </a:rPr>
              <a:t> % (2017).</a:t>
            </a:r>
            <a:endParaRPr lang="ru-RU" sz="4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127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>
                <a:solidFill>
                  <a:srgbClr val="FF0000"/>
                </a:solidFill>
              </a:rPr>
              <a:t>План урока</a:t>
            </a:r>
            <a:endParaRPr lang="ru-RU" i="1" u="sng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/>
              <a:t>1)	Каков национальный состав населения Оренбургской области?</a:t>
            </a:r>
          </a:p>
          <a:p>
            <a:pPr marL="514350" indent="-514350" algn="ctr">
              <a:buAutoNum type="arabicParenR" startAt="2"/>
            </a:pPr>
            <a:r>
              <a:rPr lang="ru-RU" dirty="0" smtClean="0"/>
              <a:t>Какие </a:t>
            </a:r>
            <a:r>
              <a:rPr lang="ru-RU" dirty="0"/>
              <a:t>процессы влияют на состав </a:t>
            </a: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dirty="0" smtClean="0"/>
              <a:t>населения</a:t>
            </a:r>
            <a:r>
              <a:rPr lang="ru-RU" dirty="0"/>
              <a:t>?</a:t>
            </a:r>
          </a:p>
          <a:p>
            <a:pPr marL="514350" indent="-514350" algn="ctr">
              <a:buAutoNum type="arabicParenR" startAt="3"/>
            </a:pPr>
            <a:r>
              <a:rPr lang="ru-RU" dirty="0" smtClean="0"/>
              <a:t>Чем </a:t>
            </a:r>
            <a:r>
              <a:rPr lang="ru-RU" dirty="0"/>
              <a:t>различаются и как влияют друг на </a:t>
            </a:r>
            <a:r>
              <a:rPr lang="ru-RU" dirty="0" smtClean="0"/>
              <a:t>  </a:t>
            </a:r>
          </a:p>
          <a:p>
            <a:pPr marL="0" indent="0" algn="ctr">
              <a:buNone/>
            </a:pPr>
            <a:r>
              <a:rPr lang="ru-RU" dirty="0" smtClean="0"/>
              <a:t>        друга </a:t>
            </a:r>
            <a:r>
              <a:rPr lang="ru-RU" dirty="0"/>
              <a:t>культуры разных народов?</a:t>
            </a:r>
          </a:p>
          <a:p>
            <a:pPr marL="0" indent="0" algn="ctr">
              <a:buNone/>
            </a:pPr>
            <a:r>
              <a:rPr lang="ru-RU" dirty="0"/>
              <a:t>4)	</a:t>
            </a:r>
            <a:r>
              <a:rPr lang="ru-RU" dirty="0" smtClean="0"/>
              <a:t>Какие </a:t>
            </a:r>
            <a:r>
              <a:rPr lang="ru-RU" dirty="0"/>
              <a:t>религии исповедуют жители </a:t>
            </a:r>
            <a:r>
              <a:rPr lang="ru-RU" dirty="0" smtClean="0"/>
              <a:t>Оренбургской   области?</a:t>
            </a:r>
          </a:p>
          <a:p>
            <a:pPr marL="0" indent="0" algn="ctr">
              <a:buNone/>
            </a:pPr>
            <a:r>
              <a:rPr lang="ru-RU" dirty="0" smtClean="0"/>
              <a:t>5)  Топонимика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51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53244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6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52" y="836712"/>
            <a:ext cx="860592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36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3651379"/>
              </p:ext>
            </p:extLst>
          </p:nvPr>
        </p:nvGraphicFramePr>
        <p:xfrm>
          <a:off x="683570" y="764706"/>
          <a:ext cx="7920882" cy="4594968"/>
        </p:xfrm>
        <a:graphic>
          <a:graphicData uri="http://schemas.openxmlformats.org/drawingml/2006/table">
            <a:tbl>
              <a:tblPr/>
              <a:tblGrid>
                <a:gridCol w="880098"/>
                <a:gridCol w="880098"/>
                <a:gridCol w="880098"/>
                <a:gridCol w="880098"/>
                <a:gridCol w="880098"/>
                <a:gridCol w="880098"/>
                <a:gridCol w="880098"/>
                <a:gridCol w="880098"/>
                <a:gridCol w="880098"/>
              </a:tblGrid>
              <a:tr h="647797">
                <a:tc gridSpan="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Рождаемость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(число родившихся на 1000 человек населения)</a:t>
                      </a:r>
                    </a:p>
                    <a:p>
                      <a:endParaRPr lang="ru-RU" sz="1300" dirty="0"/>
                    </a:p>
                  </a:txBody>
                  <a:tcPr marL="64657" marR="64657" marT="32328" marB="32328"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008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1970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1975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1980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1985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1990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1995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1996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1997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1998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450084"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15,6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16,4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17,5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18,7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 sz="1300">
                          <a:effectLst/>
                        </a:rPr>
                        <a:t>15,2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 sz="1300">
                          <a:effectLst/>
                        </a:rPr>
                        <a:t>10,3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 sz="1300">
                          <a:effectLst/>
                        </a:rPr>
                        <a:t>9,6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 sz="1300">
                          <a:effectLst/>
                        </a:rPr>
                        <a:t>9,4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9,8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084">
                <a:tc>
                  <a:txBody>
                    <a:bodyPr/>
                    <a:lstStyle/>
                    <a:p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8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1999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2000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2001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2002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2003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2004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2005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2006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2007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450084"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 sz="1300">
                          <a:effectLst/>
                        </a:rPr>
                        <a:t>9,1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9,7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9,9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10,7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10,8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10,9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 sz="1300">
                          <a:effectLst/>
                        </a:rPr>
                        <a:t>10,5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10,9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12,1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084">
                <a:tc>
                  <a:txBody>
                    <a:bodyPr/>
                    <a:lstStyle/>
                    <a:p>
                      <a:endParaRPr lang="ru-RU" sz="130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64657" marR="64657" marT="32328" marB="32328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8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2008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2009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2010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2011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2012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2013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effectLst/>
                        </a:rPr>
                        <a:t>2014</a:t>
                      </a:r>
                      <a:endParaRPr lang="ru-RU" sz="1300" dirty="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450084"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12,7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13,3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14,1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 sz="1300">
                          <a:effectLst/>
                        </a:rPr>
                        <a:t>13,8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14,7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 sz="1300">
                          <a:effectLst/>
                        </a:rPr>
                        <a:t>14,8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 sz="1300">
                          <a:effectLst/>
                        </a:rPr>
                        <a:t>14,6</a:t>
                      </a: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>
                        <a:effectLst/>
                      </a:endParaRPr>
                    </a:p>
                  </a:txBody>
                  <a:tcPr marL="64657" marR="64657" marT="32328" marB="3232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62113" y="1558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6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1631172"/>
              </p:ext>
            </p:extLst>
          </p:nvPr>
        </p:nvGraphicFramePr>
        <p:xfrm>
          <a:off x="457200" y="571818"/>
          <a:ext cx="8435277" cy="4585375"/>
        </p:xfrm>
        <a:graphic>
          <a:graphicData uri="http://schemas.openxmlformats.org/drawingml/2006/table">
            <a:tbl>
              <a:tblPr/>
              <a:tblGrid>
                <a:gridCol w="937253"/>
                <a:gridCol w="937253"/>
                <a:gridCol w="937253"/>
                <a:gridCol w="937253"/>
                <a:gridCol w="937253"/>
                <a:gridCol w="937253"/>
                <a:gridCol w="937253"/>
                <a:gridCol w="937253"/>
                <a:gridCol w="937253"/>
              </a:tblGrid>
              <a:tr h="1348639">
                <a:tc gridSpan="9"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Смертность </a:t>
                      </a:r>
                      <a:endParaRPr lang="ru-RU" sz="28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280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число умерших на 1000 человек населения</a:t>
                      </a:r>
                      <a:r>
                        <a:rPr lang="ru-RU" sz="280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</a:p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592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1970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1975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1980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1985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1995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1996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1997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1998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404592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7,9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9,1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9,7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10,3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9,6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13,5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12,8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12,7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12,8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592"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592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1999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2001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2002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2003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2004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2005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2006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2007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404592"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13,6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14,3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14,6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15,0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15,2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15,0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15,5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14,8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14,6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592"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592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2008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2009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2011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2012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2013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2014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404592"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14,6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13,8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14,5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14,3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13,9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13,9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14,2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217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2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6743058"/>
              </p:ext>
            </p:extLst>
          </p:nvPr>
        </p:nvGraphicFramePr>
        <p:xfrm>
          <a:off x="452512" y="620688"/>
          <a:ext cx="8229600" cy="4464495"/>
        </p:xfrm>
        <a:graphic>
          <a:graphicData uri="http://schemas.openxmlformats.org/drawingml/2006/table">
            <a:tbl>
              <a:tblPr/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1289743">
                <a:tc gridSpan="10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Естественный прирост населения </a:t>
                      </a:r>
                      <a:endParaRPr lang="ru-RU" sz="24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на 1000 человек населения, </a:t>
                      </a:r>
                      <a:endParaRPr lang="ru-RU" sz="24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знак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(-) означает естественную убыль населения)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844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1970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1975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1980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1985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1995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1996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1997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1998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1999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396844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7,7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7,3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7,8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8,4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5,6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-3,2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-3,2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-3,3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-3,0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-4,5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844"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44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2001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2002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2003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2004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2005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2006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2007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2008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2009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396844"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-4,6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-4,7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-4,3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-4,4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-4,1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-5,0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-3,9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-2,5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-1,9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-0,5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844"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44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2010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2011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2012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2013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</a:rPr>
                        <a:t>2014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396844"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-0,4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-0,5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0,8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00CC00"/>
                          </a:solidFill>
                          <a:effectLst/>
                        </a:rPr>
                        <a:t>↗</a:t>
                      </a:r>
                      <a:r>
                        <a:rPr lang="ru-RU">
                          <a:effectLst/>
                        </a:rPr>
                        <a:t>0,9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rgbClr val="FF0000"/>
                          </a:solidFill>
                          <a:effectLst/>
                        </a:rPr>
                        <a:t>↘</a:t>
                      </a:r>
                      <a:r>
                        <a:rPr lang="ru-RU">
                          <a:effectLst/>
                        </a:rPr>
                        <a:t>0,4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1668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710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Autofit/>
          </a:bodyPr>
          <a:lstStyle/>
          <a:p>
            <a:r>
              <a:rPr lang="ru-RU" sz="2800" b="1" dirty="0" err="1">
                <a:solidFill>
                  <a:srgbClr val="252525"/>
                </a:solidFill>
                <a:latin typeface="Arial"/>
              </a:rPr>
              <a:t>Топони́мика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 (от </a:t>
            </a:r>
            <a:r>
              <a:rPr lang="ru-RU" sz="2800" dirty="0">
                <a:solidFill>
                  <a:srgbClr val="0B0080"/>
                </a:solidFill>
                <a:latin typeface="Arial"/>
                <a:hlinkClick r:id="rId2" tooltip="Древнегреческий язык"/>
              </a:rPr>
              <a:t>др.-греч.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 </a:t>
            </a:r>
            <a:r>
              <a:rPr lang="ru-RU" sz="2800" dirty="0" err="1">
                <a:solidFill>
                  <a:srgbClr val="252525"/>
                </a:solidFill>
                <a:latin typeface="palatino linotype"/>
              </a:rPr>
              <a:t>τό</a:t>
            </a:r>
            <a:r>
              <a:rPr lang="ru-RU" sz="2800" dirty="0">
                <a:solidFill>
                  <a:srgbClr val="252525"/>
                </a:solidFill>
                <a:latin typeface="palatino linotype"/>
              </a:rPr>
              <a:t>πος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 — место и </a:t>
            </a:r>
            <a:r>
              <a:rPr lang="ru-RU" sz="2800" dirty="0">
                <a:solidFill>
                  <a:srgbClr val="252525"/>
                </a:solidFill>
                <a:latin typeface="palatino linotype"/>
              </a:rPr>
              <a:t>ὄνομα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 — имя) — раздел </a:t>
            </a:r>
            <a:r>
              <a:rPr lang="ru-RU" sz="2800" dirty="0">
                <a:solidFill>
                  <a:srgbClr val="0B0080"/>
                </a:solidFill>
                <a:latin typeface="Arial"/>
                <a:hlinkClick r:id="rId3" tooltip="Ономастика"/>
              </a:rPr>
              <a:t>ономастики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, изучающий географические названия (</a:t>
            </a:r>
            <a:r>
              <a:rPr lang="ru-RU" sz="2800" dirty="0">
                <a:solidFill>
                  <a:srgbClr val="0B0080"/>
                </a:solidFill>
                <a:latin typeface="Arial"/>
                <a:hlinkClick r:id="rId4" tooltip="Топоним"/>
              </a:rPr>
              <a:t>топонимы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), их происхождение, смысловое значение, развитие, современное состояние, написание и произношение. </a:t>
            </a:r>
            <a:r>
              <a:rPr lang="ru-RU" sz="2800" dirty="0" smtClean="0">
                <a:solidFill>
                  <a:srgbClr val="252525"/>
                </a:solidFill>
                <a:latin typeface="Arial"/>
              </a:rPr>
              <a:t/>
            </a:r>
            <a:br>
              <a:rPr lang="ru-RU" sz="2800" dirty="0" smtClean="0">
                <a:solidFill>
                  <a:srgbClr val="252525"/>
                </a:solidFill>
                <a:latin typeface="Arial"/>
              </a:rPr>
            </a:br>
            <a:r>
              <a:rPr lang="ru-RU" sz="2800" dirty="0" smtClean="0">
                <a:solidFill>
                  <a:srgbClr val="252525"/>
                </a:solidFill>
                <a:latin typeface="Arial"/>
              </a:rPr>
              <a:t>Топонимика 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является интегральной научной дисциплиной, которая находится на стыке наук и широко используется в различных областях знаний: </a:t>
            </a:r>
            <a:r>
              <a:rPr lang="ru-RU" sz="2800" dirty="0">
                <a:solidFill>
                  <a:srgbClr val="0B0080"/>
                </a:solidFill>
                <a:latin typeface="Arial"/>
                <a:hlinkClick r:id="rId5" tooltip="Лингвистика"/>
              </a:rPr>
              <a:t>лингвистике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, </a:t>
            </a:r>
            <a:r>
              <a:rPr lang="ru-RU" sz="2800" dirty="0">
                <a:solidFill>
                  <a:srgbClr val="0B0080"/>
                </a:solidFill>
                <a:latin typeface="Arial"/>
                <a:hlinkClick r:id="rId6" tooltip="География"/>
              </a:rPr>
              <a:t>географии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, </a:t>
            </a:r>
            <a:r>
              <a:rPr lang="ru-RU" sz="2800" dirty="0" smtClean="0">
                <a:solidFill>
                  <a:srgbClr val="252525"/>
                </a:solidFill>
                <a:latin typeface="Arial"/>
              </a:rPr>
              <a:t/>
            </a:r>
            <a:br>
              <a:rPr lang="ru-RU" sz="2800" dirty="0" smtClean="0">
                <a:solidFill>
                  <a:srgbClr val="252525"/>
                </a:solidFill>
                <a:latin typeface="Arial"/>
              </a:rPr>
            </a:br>
            <a:r>
              <a:rPr lang="ru-RU" sz="2800" dirty="0" smtClean="0">
                <a:solidFill>
                  <a:srgbClr val="0B0080"/>
                </a:solidFill>
                <a:latin typeface="Arial"/>
                <a:hlinkClick r:id="rId7" tooltip="Архитектура"/>
              </a:rPr>
              <a:t>архитектуре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, </a:t>
            </a:r>
            <a:r>
              <a:rPr lang="ru-RU" sz="2800" dirty="0">
                <a:solidFill>
                  <a:srgbClr val="0B0080"/>
                </a:solidFill>
                <a:latin typeface="Arial"/>
                <a:hlinkClick r:id="rId8" tooltip="История"/>
              </a:rPr>
              <a:t>истории</a:t>
            </a:r>
            <a:r>
              <a:rPr lang="ru-RU" sz="2800" dirty="0">
                <a:solidFill>
                  <a:srgbClr val="252525"/>
                </a:solidFill>
                <a:latin typeface="Arial"/>
              </a:rPr>
              <a:t> и т. п..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490972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289</Words>
  <Application>Microsoft Office PowerPoint</Application>
  <PresentationFormat>Экран (4:3)</PresentationFormat>
  <Paragraphs>171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Население Оренбургской области </vt:lpstr>
      <vt:lpstr>Численность населения области по данным Росстата составляет 1 990 343 чел. (2017).  Плотность населения — 16,09 чел./км2 (2017).  Городское население — 60,02 % (2017).</vt:lpstr>
      <vt:lpstr>План урока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Топони́мика (от др.-греч. τόπος — место и ὄνομα — имя) — раздел ономастики, изучающий географические названия (топонимы), их происхождение, смысловое значение, развитие, современное состояние, написание и произношение.  Топонимика является интегральной научной дисциплиной, которая находится на стыке наук и широко используется в различных областях знаний: лингвистике, географии,  архитектуре, истории и т. п..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Население Оренбургской области </dc:title>
  <dc:creator>1</dc:creator>
  <cp:lastModifiedBy>1</cp:lastModifiedBy>
  <cp:revision>10</cp:revision>
  <dcterms:created xsi:type="dcterms:W3CDTF">2017-02-13T00:55:50Z</dcterms:created>
  <dcterms:modified xsi:type="dcterms:W3CDTF">2017-02-13T12:45:00Z</dcterms:modified>
</cp:coreProperties>
</file>